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9" r:id="rId2"/>
    <p:sldMasterId id="2147483656" r:id="rId3"/>
  </p:sldMasterIdLst>
  <p:notesMasterIdLst>
    <p:notesMasterId r:id="rId21"/>
  </p:notesMasterIdLst>
  <p:sldIdLst>
    <p:sldId id="256" r:id="rId4"/>
    <p:sldId id="273" r:id="rId5"/>
    <p:sldId id="269" r:id="rId6"/>
    <p:sldId id="270" r:id="rId7"/>
    <p:sldId id="272" r:id="rId8"/>
    <p:sldId id="271" r:id="rId9"/>
    <p:sldId id="274" r:id="rId10"/>
    <p:sldId id="287" r:id="rId11"/>
    <p:sldId id="275" r:id="rId12"/>
    <p:sldId id="286" r:id="rId13"/>
    <p:sldId id="276" r:id="rId14"/>
    <p:sldId id="289" r:id="rId15"/>
    <p:sldId id="285" r:id="rId16"/>
    <p:sldId id="277" r:id="rId17"/>
    <p:sldId id="283" r:id="rId18"/>
    <p:sldId id="284" r:id="rId19"/>
    <p:sldId id="280" r:id="rId20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4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22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2800" i="1"/>
            </a:pPr>
            <a:r>
              <a:rPr lang="en-US" sz="2800" i="1" dirty="0"/>
              <a:t>Simple Graph,</a:t>
            </a:r>
            <a:r>
              <a:rPr lang="en-US" sz="2800" i="1" baseline="0" dirty="0"/>
              <a:t> Thick Lines, Large Fonts</a:t>
            </a:r>
            <a:endParaRPr lang="en-US" sz="2800" i="1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2C-4E9B-821B-BE0C6870E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72C-4E9B-821B-BE0C6870E7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72C-4E9B-821B-BE0C6870E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41952"/>
        <c:axId val="22144128"/>
      </c:scatterChart>
      <c:valAx>
        <c:axId val="22141952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EOT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2144128"/>
        <c:crosses val="autoZero"/>
        <c:crossBetween val="midCat"/>
        <c:majorUnit val="1"/>
      </c:valAx>
      <c:valAx>
        <c:axId val="22144128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 lang="ja-JP"/>
                </a:pPr>
                <a:r>
                  <a:rPr lang="en-US" dirty="0"/>
                  <a:t>I</a:t>
                </a:r>
                <a:r>
                  <a:rPr lang="en-US" baseline="-25000" dirty="0"/>
                  <a:t>DSAT</a:t>
                </a:r>
                <a:r>
                  <a:rPr lang="en-US" baseline="0" dirty="0"/>
                  <a:t/>
                </a:r>
                <a:br>
                  <a:rPr lang="en-US" baseline="0" dirty="0"/>
                </a:br>
                <a:r>
                  <a:rPr lang="en-US" baseline="0" dirty="0"/>
                  <a:t>(mA / µm)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2141952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00" y="641457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953" y="295880"/>
            <a:ext cx="906706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13565" y="285984"/>
            <a:ext cx="917956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14572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7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9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6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8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SessionID (e.g., TF1.4 or CB2.3)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Symposia on VLSI Technology and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69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3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7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6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5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6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108200" y="64124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3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132885" y="6400663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57912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905000"/>
            <a:ext cx="57933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914400"/>
            <a:ext cx="5795433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1905000"/>
            <a:ext cx="57912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122152" y="6441224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084231" y="643255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209800" y="64124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2020 Symposia on VLSI Technology and Circuits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SessionID (e.g., TF1.4 or CB2.3)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 Symposia on VLSI Technology and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7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SessionID</a:t>
            </a:r>
            <a:r>
              <a:rPr lang="en-US" dirty="0" smtClean="0"/>
              <a:t> (e.g., TF1.4 or CB2.3)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3800" y="6416676"/>
            <a:ext cx="563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2020 Symposia on VLSI Technology and Circuits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416676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8" r:id="rId8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0D30-5338-414F-9996-6A2C95AD23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E101-F39B-4231-8C44-4D8F1C1F5D7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Title of Presentation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Presenter Name</a:t>
            </a:r>
            <a:r>
              <a:rPr lang="en-US" sz="3200" baseline="30000" dirty="0"/>
              <a:t>1</a:t>
            </a:r>
            <a:r>
              <a:rPr lang="en-US" sz="3200" dirty="0"/>
              <a:t>, Coauthor Name</a:t>
            </a:r>
            <a:r>
              <a:rPr lang="en-US" sz="3200" baseline="30000" dirty="0"/>
              <a:t>2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Coauthor Name</a:t>
            </a:r>
            <a:r>
              <a:rPr lang="en-US" sz="3200" baseline="30000" dirty="0"/>
              <a:t>1,2</a:t>
            </a:r>
            <a:r>
              <a:rPr lang="en-US" sz="3200" dirty="0"/>
              <a:t>, and Coauthor Name</a:t>
            </a:r>
            <a:r>
              <a:rPr lang="en-US" sz="3200" baseline="30000" dirty="0"/>
              <a:t>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Affiliation One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Affiliation Two</a:t>
            </a: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Use Outline Slide as Section 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Title Slide</a:t>
            </a:r>
          </a:p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Outline Slide</a:t>
            </a:r>
          </a:p>
          <a:p>
            <a:pPr marL="457167" lvl="1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(outline of the presentation, not the paper)</a:t>
            </a:r>
          </a:p>
          <a:p>
            <a:pPr marL="239713" indent="-239713"/>
            <a:r>
              <a:rPr lang="en-US" dirty="0"/>
              <a:t>Introduction, Motivation, Problems or Challenges</a:t>
            </a:r>
          </a:p>
          <a:p>
            <a:pPr marL="639734" lvl="1" indent="-239713"/>
            <a:r>
              <a:rPr lang="en-US" dirty="0"/>
              <a:t>Gray out surrounding text</a:t>
            </a:r>
          </a:p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Details of Work </a:t>
            </a:r>
          </a:p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Comparison of Results with Previously Reported Work</a:t>
            </a:r>
          </a:p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 Slide</a:t>
            </a:r>
          </a:p>
          <a:p>
            <a:pPr marL="239713" indent="-239713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Backup Slide(s)</a:t>
            </a:r>
          </a:p>
          <a:p>
            <a:pPr marL="457167" lvl="1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(for potential use during question &amp; answer period)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Use short phrases, not long sentences.</a:t>
            </a:r>
          </a:p>
          <a:p>
            <a:pPr marL="639734" lvl="1" indent="-239713"/>
            <a:r>
              <a:rPr lang="en-US" dirty="0"/>
              <a:t>OK to remove articles like “a”, “an”, and “the”</a:t>
            </a:r>
          </a:p>
          <a:p>
            <a:pPr marL="239713" indent="-239713"/>
            <a:r>
              <a:rPr lang="en-US" dirty="0"/>
              <a:t>Slides with lots of words are hard for the audience to assimilate.</a:t>
            </a:r>
          </a:p>
          <a:p>
            <a:pPr marL="239713" indent="-239713"/>
            <a:r>
              <a:rPr lang="en-US" dirty="0"/>
              <a:t>Minimize the number of words on text slides. Unless necessary:</a:t>
            </a:r>
          </a:p>
          <a:p>
            <a:pPr lvl="1"/>
            <a:r>
              <a:rPr lang="en-US" dirty="0"/>
              <a:t>Use no more than 30 words per slide, and</a:t>
            </a:r>
          </a:p>
          <a:p>
            <a:pPr lvl="1"/>
            <a:r>
              <a:rPr lang="en-US" dirty="0"/>
              <a:t>Use no more than 6 lines of text per slide.</a:t>
            </a:r>
          </a:p>
          <a:p>
            <a:pPr marL="239713" indent="-239713"/>
            <a:r>
              <a:rPr lang="en-US" dirty="0"/>
              <a:t>“Acknowledgments” not “Acknowledg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ments”. </a:t>
            </a:r>
          </a:p>
          <a:p>
            <a:pPr marL="239713" indent="-239713"/>
            <a:r>
              <a:rPr lang="en-US" dirty="0"/>
              <a:t>Might be useful to have slides checked by native English speaker.</a:t>
            </a:r>
          </a:p>
          <a:p>
            <a:pPr marL="639734" lvl="1" indent="-239713"/>
            <a:r>
              <a:rPr lang="en-US" dirty="0"/>
              <a:t>Please indicate early if you would like additional help from your session chair/co-chair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Successively Focus Audience on 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14400"/>
            <a:ext cx="11912600" cy="5257800"/>
          </a:xfrm>
        </p:spPr>
        <p:txBody>
          <a:bodyPr>
            <a:noAutofit/>
          </a:bodyPr>
          <a:lstStyle/>
          <a:p>
            <a:pPr marL="239713" indent="-239713"/>
            <a:r>
              <a:rPr lang="en-US" dirty="0"/>
              <a:t>Within a slide, use </a:t>
            </a:r>
            <a:r>
              <a:rPr lang="en-US" dirty="0">
                <a:solidFill>
                  <a:srgbClr val="FF0000"/>
                </a:solidFill>
              </a:rPr>
              <a:t>simple</a:t>
            </a:r>
            <a:r>
              <a:rPr lang="en-US" dirty="0"/>
              <a:t> animation to make things “Appear” successively within a slide.</a:t>
            </a:r>
          </a:p>
          <a:p>
            <a:pPr marL="239713" indent="-239713"/>
            <a:endParaRPr lang="en-US" dirty="0"/>
          </a:p>
          <a:p>
            <a:pPr marL="239713" indent="-239713"/>
            <a:endParaRPr lang="en-US" dirty="0"/>
          </a:p>
          <a:p>
            <a:pPr marL="239713" indent="-239713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39713" indent="-239713"/>
            <a:r>
              <a:rPr lang="en-US" dirty="0"/>
              <a:t>Check the animation in Slide Show mode (see this slide as an example)</a:t>
            </a:r>
          </a:p>
          <a:p>
            <a:pPr marL="239713" indent="-239713"/>
            <a:r>
              <a:rPr lang="en-US" dirty="0"/>
              <a:t>Make sure your speech integrates well with the timing of the animation</a:t>
            </a:r>
          </a:p>
          <a:p>
            <a:pPr marL="239713" indent="-239713"/>
            <a:r>
              <a:rPr lang="en-US" dirty="0"/>
              <a:t>This creates change to your screen every 5-15 seconds instead of roughly every minute</a:t>
            </a:r>
          </a:p>
          <a:p>
            <a:pPr marL="239713" indent="-239713"/>
            <a:r>
              <a:rPr lang="en-US" dirty="0"/>
              <a:t>Don’t use fancy animation as it may come across as a distraction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38DCA75-3D6B-1147-8981-DC871B474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5105400" cy="190946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C5FB8FD-44DB-2448-870C-CC8957AB0156}"/>
              </a:ext>
            </a:extLst>
          </p:cNvPr>
          <p:cNvSpPr/>
          <p:nvPr/>
        </p:nvSpPr>
        <p:spPr>
          <a:xfrm>
            <a:off x="3886200" y="2286000"/>
            <a:ext cx="685800" cy="685800"/>
          </a:xfrm>
          <a:prstGeom prst="ellipse">
            <a:avLst/>
          </a:pr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8C287D2-93C7-E84D-9129-064BE5B68377}"/>
              </a:ext>
            </a:extLst>
          </p:cNvPr>
          <p:cNvSpPr/>
          <p:nvPr/>
        </p:nvSpPr>
        <p:spPr>
          <a:xfrm>
            <a:off x="5867400" y="2057400"/>
            <a:ext cx="838200" cy="342900"/>
          </a:xfrm>
          <a:prstGeom prst="ellipse">
            <a:avLst/>
          </a:pr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Slide</a:t>
            </a:r>
            <a:r>
              <a:rPr lang="en-US" sz="4000" dirty="0"/>
              <a:t>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527D6C-A5D9-0C45-8CEF-D090E95C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914400"/>
            <a:ext cx="11785600" cy="4343400"/>
          </a:xfrm>
        </p:spPr>
        <p:txBody>
          <a:bodyPr>
            <a:normAutofit/>
          </a:bodyPr>
          <a:lstStyle/>
          <a:p>
            <a:pPr marL="239713" indent="-239713"/>
            <a:r>
              <a:rPr lang="en-US" dirty="0"/>
              <a:t>Go to “View” tab and click on “Slide Master”</a:t>
            </a:r>
          </a:p>
          <a:p>
            <a:pPr marL="239713" indent="-239713"/>
            <a:r>
              <a:rPr lang="en-US" dirty="0"/>
              <a:t>Update bottom right footer with your Paper ID</a:t>
            </a:r>
          </a:p>
          <a:p>
            <a:pPr lvl="1"/>
            <a:r>
              <a:rPr lang="en-US" altLang="ja-JP" dirty="0"/>
              <a:t>Examples:</a:t>
            </a:r>
          </a:p>
          <a:p>
            <a:pPr lvl="2"/>
            <a:r>
              <a:rPr lang="en-US" altLang="ja-JP" dirty="0"/>
              <a:t>T2-4 (Technology Symposium, Session 2, Paper 4)</a:t>
            </a:r>
          </a:p>
          <a:p>
            <a:pPr lvl="2"/>
            <a:r>
              <a:rPr lang="en-US" altLang="ja-JP" dirty="0"/>
              <a:t>C2-4 (Circuits Symposium, Session 2, Paper 4)</a:t>
            </a:r>
          </a:p>
          <a:p>
            <a:pPr lvl="2"/>
            <a:r>
              <a:rPr lang="en-US" altLang="ja-JP" dirty="0"/>
              <a:t>JFS2-4 (Joint Focus Session 2, Paper 4)</a:t>
            </a:r>
          </a:p>
          <a:p>
            <a:pPr lvl="2"/>
            <a:r>
              <a:rPr lang="en-US" dirty="0"/>
              <a:t>SC1-5 (Short Course 1, 5</a:t>
            </a:r>
            <a:r>
              <a:rPr lang="en-US" baseline="30000" dirty="0"/>
              <a:t>th</a:t>
            </a:r>
            <a:r>
              <a:rPr lang="en-US" dirty="0"/>
              <a:t> presentation)</a:t>
            </a:r>
          </a:p>
          <a:p>
            <a:pPr lvl="2"/>
            <a:r>
              <a:rPr lang="en-US" dirty="0"/>
              <a:t>FF-2 (Friday Forum, 2</a:t>
            </a:r>
            <a:r>
              <a:rPr lang="en-US" baseline="30000" dirty="0"/>
              <a:t>nd</a:t>
            </a:r>
            <a:r>
              <a:rPr lang="en-US" dirty="0"/>
              <a:t> presentation)</a:t>
            </a:r>
          </a:p>
          <a:p>
            <a:pPr marL="239713" indent="-239713"/>
            <a:r>
              <a:rPr lang="en-US" dirty="0"/>
              <a:t>Do not delete bottom right footer “Slide &lt;#&gt;”</a:t>
            </a:r>
          </a:p>
          <a:p>
            <a:pPr marL="239713" indent="-239713"/>
            <a:r>
              <a:rPr lang="en-US" dirty="0"/>
              <a:t>To exit, go to “Slide Master” tab and click on “Close Master”</a:t>
            </a:r>
          </a:p>
        </p:txBody>
      </p:sp>
      <p:sp>
        <p:nvSpPr>
          <p:cNvPr id="5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Graphs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9713" indent="-239713"/>
            <a:r>
              <a:rPr lang="en-US" dirty="0"/>
              <a:t>Simple line drawings are often best.</a:t>
            </a:r>
          </a:p>
          <a:p>
            <a:pPr lvl="1"/>
            <a:r>
              <a:rPr lang="en-US" dirty="0"/>
              <a:t>Make all lines sufficiently thick.</a:t>
            </a:r>
          </a:p>
          <a:p>
            <a:pPr lvl="1"/>
            <a:r>
              <a:rPr lang="en-US" dirty="0"/>
              <a:t>Dotted, dashed, and other specialty lines should be very bold and thick.</a:t>
            </a:r>
          </a:p>
          <a:p>
            <a:pPr lvl="1"/>
            <a:r>
              <a:rPr lang="en-US" dirty="0"/>
              <a:t>Do not simply copy-and-paste figures from your paper.</a:t>
            </a:r>
          </a:p>
          <a:p>
            <a:pPr marL="239713" indent="-239713"/>
            <a:r>
              <a:rPr lang="en-US" dirty="0"/>
              <a:t>Fonts within graphs and diagrams should be ≥ 24 pt.</a:t>
            </a:r>
          </a:p>
          <a:p>
            <a:pPr marL="239713" indent="-239713"/>
            <a:r>
              <a:rPr lang="en-US" dirty="0"/>
              <a:t>Often, graphs imported from other applications (e.g., </a:t>
            </a:r>
            <a:r>
              <a:rPr lang="en-US" dirty="0" err="1"/>
              <a:t>Matlab</a:t>
            </a:r>
            <a:r>
              <a:rPr lang="en-US" dirty="0"/>
              <a:t>) have small fonts &amp; thin lines.</a:t>
            </a:r>
          </a:p>
          <a:p>
            <a:pPr lvl="1"/>
            <a:r>
              <a:rPr lang="en-US" dirty="0"/>
              <a:t>Adjust settings of the applications to increase font size and line thickness, or</a:t>
            </a:r>
          </a:p>
          <a:p>
            <a:pPr lvl="1"/>
            <a:r>
              <a:rPr lang="en-US" dirty="0"/>
              <a:t>Import data and produce graphs using PowerPoint.</a:t>
            </a:r>
          </a:p>
          <a:p>
            <a:pPr marL="239713" indent="-239713"/>
            <a:r>
              <a:rPr lang="en-US" dirty="0"/>
              <a:t>Annotating plots with text may be easier to follow than using a legend</a:t>
            </a:r>
          </a:p>
          <a:p>
            <a:pPr marL="239713" indent="-239713"/>
            <a:r>
              <a:rPr lang="en-US" dirty="0"/>
              <a:t>Avoid red lines in black as color-blind people have difficulty seeing red</a:t>
            </a:r>
          </a:p>
          <a:p>
            <a:pPr marL="239713" indent="-239713"/>
            <a:r>
              <a:rPr lang="en-US" dirty="0"/>
              <a:t>Apply shadow to your text inside figures if more contrast is needed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Example of Good Figure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676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Example of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Thin Lines, Small Fonts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1"/>
            <a:ext cx="4191000" cy="365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/>
              <a:t>Saving your File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9713" indent="-239713"/>
            <a:r>
              <a:rPr lang="en-US" altLang="ja-JP" dirty="0"/>
              <a:t>Embed TrueType fonts in your file</a:t>
            </a:r>
          </a:p>
          <a:p>
            <a:pPr lvl="1"/>
            <a:r>
              <a:rPr lang="en-US" altLang="ja-JP" dirty="0"/>
              <a:t>Click on “File”, “Save As”, “Tools”, “Embed True Type Fonts”, or</a:t>
            </a:r>
          </a:p>
          <a:p>
            <a:pPr lvl="1"/>
            <a:r>
              <a:rPr lang="en-US" altLang="ja-JP" dirty="0"/>
              <a:t>Click on “File”, “Save As”, and check “Embed True Type”</a:t>
            </a:r>
          </a:p>
          <a:p>
            <a:pPr marL="239713" indent="-239713"/>
            <a:r>
              <a:rPr lang="en-US" altLang="ja-JP" dirty="0"/>
              <a:t>Save your file with the name pattern</a:t>
            </a:r>
          </a:p>
          <a:p>
            <a:pPr lvl="1"/>
            <a:r>
              <a:rPr lang="en-US" altLang="ja-JP" dirty="0" smtClean="0"/>
              <a:t>SID.pdf </a:t>
            </a:r>
            <a:r>
              <a:rPr lang="en-US" altLang="ja-JP" dirty="0"/>
              <a:t>(PDF)</a:t>
            </a:r>
          </a:p>
          <a:p>
            <a:pPr lvl="2"/>
            <a:r>
              <a:rPr lang="en-US" altLang="ja-JP" dirty="0" smtClean="0"/>
              <a:t>SID: Session ID number (found in front of your title)</a:t>
            </a:r>
            <a:endParaRPr lang="en-US" altLang="ja-JP" dirty="0"/>
          </a:p>
          <a:p>
            <a:pPr lvl="1"/>
            <a:r>
              <a:rPr lang="en-US" altLang="ja-JP" dirty="0" smtClean="0"/>
              <a:t>Examples</a:t>
            </a:r>
            <a:r>
              <a:rPr lang="en-US" altLang="ja-JP" dirty="0"/>
              <a:t>:</a:t>
            </a:r>
          </a:p>
          <a:p>
            <a:pPr lvl="2"/>
            <a:r>
              <a:rPr lang="en-US" altLang="ja-JP" dirty="0" smtClean="0"/>
              <a:t>TM2.1.pdf </a:t>
            </a:r>
            <a:r>
              <a:rPr lang="en-US" altLang="ja-JP" dirty="0"/>
              <a:t>(Technology Symposium, Session </a:t>
            </a:r>
            <a:r>
              <a:rPr lang="en-US" altLang="ja-JP" dirty="0" smtClean="0"/>
              <a:t>M, </a:t>
            </a:r>
            <a:r>
              <a:rPr lang="en-US" altLang="ja-JP" dirty="0"/>
              <a:t>Paper </a:t>
            </a:r>
            <a:r>
              <a:rPr lang="en-US" altLang="ja-JP" dirty="0" smtClean="0"/>
              <a:t>1)</a:t>
            </a:r>
            <a:endParaRPr lang="en-US" altLang="ja-JP" dirty="0"/>
          </a:p>
          <a:p>
            <a:pPr lvl="2"/>
            <a:r>
              <a:rPr lang="en-US" altLang="ja-JP" dirty="0" smtClean="0"/>
              <a:t>CA3.4.pdf </a:t>
            </a:r>
            <a:r>
              <a:rPr lang="en-US" altLang="ja-JP" dirty="0"/>
              <a:t>(Circuits Symposium, Session </a:t>
            </a:r>
            <a:r>
              <a:rPr lang="en-US" altLang="ja-JP" dirty="0" smtClean="0"/>
              <a:t>A, </a:t>
            </a:r>
            <a:r>
              <a:rPr lang="en-US" altLang="ja-JP" dirty="0"/>
              <a:t>Paper 4)</a:t>
            </a:r>
          </a:p>
          <a:p>
            <a:pPr lvl="2"/>
            <a:r>
              <a:rPr lang="en-US" altLang="ja-JP" dirty="0" smtClean="0"/>
              <a:t>JFS2.4.pdf </a:t>
            </a:r>
            <a:r>
              <a:rPr lang="en-US" altLang="ja-JP" dirty="0"/>
              <a:t>(Joint Focus Session 2, Paper 4)</a:t>
            </a:r>
          </a:p>
          <a:p>
            <a:pPr lvl="2"/>
            <a:r>
              <a:rPr lang="en-US" dirty="0" smtClean="0"/>
              <a:t>SC1.5.pdf </a:t>
            </a:r>
            <a:r>
              <a:rPr lang="en-US" dirty="0"/>
              <a:t>(Short Course 1, 5</a:t>
            </a:r>
            <a:r>
              <a:rPr lang="en-US" baseline="30000" dirty="0"/>
              <a:t>th</a:t>
            </a:r>
            <a:r>
              <a:rPr lang="en-US" dirty="0"/>
              <a:t> presentation)</a:t>
            </a:r>
          </a:p>
          <a:p>
            <a:pPr lvl="2"/>
            <a:r>
              <a:rPr lang="en-US" smtClean="0"/>
              <a:t>FF.2.pdf </a:t>
            </a:r>
            <a:r>
              <a:rPr lang="en-US" dirty="0"/>
              <a:t>(Friday Forum, 2</a:t>
            </a:r>
            <a:r>
              <a:rPr lang="en-US" baseline="30000" dirty="0"/>
              <a:t>nd</a:t>
            </a:r>
            <a:r>
              <a:rPr lang="en-US" dirty="0"/>
              <a:t> presentation)</a:t>
            </a:r>
          </a:p>
          <a:p>
            <a:pPr lvl="2"/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838200"/>
            <a:ext cx="11785600" cy="5257800"/>
          </a:xfrm>
        </p:spPr>
        <p:txBody>
          <a:bodyPr>
            <a:noAutofit/>
          </a:bodyPr>
          <a:lstStyle/>
          <a:p>
            <a:pPr marL="295275" indent="-295275"/>
            <a:r>
              <a:rPr lang="en-US" sz="3200" dirty="0"/>
              <a:t>Slide Format</a:t>
            </a:r>
          </a:p>
          <a:p>
            <a:pPr marL="295275" indent="-295275"/>
            <a:r>
              <a:rPr lang="en-US" sz="3200" dirty="0"/>
              <a:t>Title Slide</a:t>
            </a:r>
          </a:p>
          <a:p>
            <a:pPr marL="295275" indent="-295275"/>
            <a:r>
              <a:rPr lang="en-US" sz="3200" dirty="0"/>
              <a:t>Font Size</a:t>
            </a:r>
          </a:p>
          <a:p>
            <a:pPr marL="295275" indent="-295275"/>
            <a:r>
              <a:rPr lang="en-US" sz="3200" dirty="0"/>
              <a:t>Presentation Guidelines</a:t>
            </a:r>
          </a:p>
          <a:p>
            <a:pPr marL="295275" indent="-295275"/>
            <a:r>
              <a:rPr lang="en-US" sz="3200" dirty="0"/>
              <a:t>Presentation Flow</a:t>
            </a:r>
          </a:p>
          <a:p>
            <a:pPr marL="295275" indent="-295275"/>
            <a:r>
              <a:rPr lang="en-US" sz="3200" dirty="0"/>
              <a:t>Text Slides</a:t>
            </a:r>
          </a:p>
          <a:p>
            <a:pPr marL="295275" indent="-295275"/>
            <a:r>
              <a:rPr lang="en-US" sz="3200" dirty="0"/>
              <a:t>Graphs and Diagrams</a:t>
            </a:r>
          </a:p>
          <a:p>
            <a:pPr marL="295275" indent="-295275"/>
            <a:r>
              <a:rPr lang="en-US" sz="3200" dirty="0"/>
              <a:t>Saving</a:t>
            </a:r>
          </a:p>
          <a:p>
            <a:pPr marL="295275" indent="-295275"/>
            <a:r>
              <a:rPr lang="en-US" sz="3200" dirty="0"/>
              <a:t>Uploading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Slide Format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Slides must be sized for Widescreen format (16:9) with 0.5 in margins.</a:t>
            </a:r>
          </a:p>
          <a:p>
            <a:pPr marL="239713" indent="-239713"/>
            <a:r>
              <a:rPr lang="en-US" dirty="0"/>
              <a:t>Slide orientation must be Landscape (horizontal).</a:t>
            </a:r>
          </a:p>
          <a:p>
            <a:pPr lvl="1"/>
            <a:r>
              <a:rPr lang="en-US" dirty="0"/>
              <a:t>In DESIGN tab, click on Slide Size and then select Widescreen.  In Custom Slide Size, you will see: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43200"/>
            <a:ext cx="5254107" cy="32766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Slide Format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9713" indent="-239713"/>
            <a:r>
              <a:rPr lang="en-US" dirty="0"/>
              <a:t>Corporate and institutional logos are not permitted, except on the title slide.</a:t>
            </a:r>
          </a:p>
          <a:p>
            <a:pPr marL="239713" indent="-239713"/>
            <a:r>
              <a:rPr lang="en-US" dirty="0"/>
              <a:t>Corporate and institutional backgrounds and borders are not permitted to avoid appearance of marketing.</a:t>
            </a:r>
          </a:p>
          <a:p>
            <a:pPr marL="239713" indent="-239713"/>
            <a:r>
              <a:rPr lang="en-US" dirty="0"/>
              <a:t>Backgrounds must be white.</a:t>
            </a:r>
          </a:p>
          <a:p>
            <a:pPr marL="239713" indent="-239713"/>
            <a:r>
              <a:rPr lang="en-US" dirty="0"/>
              <a:t>Text, lines, and shape outlines must be dark.</a:t>
            </a:r>
          </a:p>
          <a:p>
            <a:pPr marL="239713" indent="-239713"/>
            <a:r>
              <a:rPr lang="en-US" dirty="0"/>
              <a:t>Text fonts must be appropriate for screen display.</a:t>
            </a:r>
          </a:p>
          <a:p>
            <a:pPr lvl="1"/>
            <a:r>
              <a:rPr lang="en-US" dirty="0"/>
              <a:t>Recommended font: Trebuchet MS</a:t>
            </a:r>
          </a:p>
          <a:p>
            <a:pPr lvl="1"/>
            <a:r>
              <a:rPr lang="en-US" dirty="0"/>
              <a:t>Reasonable alternatives: Arial or Verdana.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Title Slide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Title slide must include:</a:t>
            </a:r>
          </a:p>
          <a:p>
            <a:pPr lvl="1"/>
            <a:r>
              <a:rPr lang="en-US" dirty="0"/>
              <a:t>title of presentation, </a:t>
            </a:r>
          </a:p>
          <a:p>
            <a:pPr lvl="1"/>
            <a:r>
              <a:rPr lang="en-US" dirty="0"/>
              <a:t>names and affiliations of all authors, and</a:t>
            </a:r>
          </a:p>
          <a:p>
            <a:pPr lvl="1"/>
            <a:r>
              <a:rPr lang="en-US" dirty="0"/>
              <a:t>full name of presenter.</a:t>
            </a:r>
          </a:p>
          <a:p>
            <a:pPr marL="239713" indent="-239713"/>
            <a:r>
              <a:rPr lang="en-US" dirty="0"/>
              <a:t>Full name of presenter must be underlined.</a:t>
            </a:r>
          </a:p>
          <a:p>
            <a:pPr marL="239713" indent="-239713"/>
            <a:r>
              <a:rPr lang="en-US" dirty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Font Size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9713" indent="-239713"/>
            <a:r>
              <a:rPr lang="en-US" dirty="0"/>
              <a:t>Title font size must be 40 pt.</a:t>
            </a:r>
          </a:p>
          <a:p>
            <a:pPr marL="239713" indent="-239713"/>
            <a:r>
              <a:rPr lang="en-US" dirty="0"/>
              <a:t>Primary text font size must be ≥ 28 pt.</a:t>
            </a:r>
          </a:p>
          <a:p>
            <a:pPr lvl="1"/>
            <a:r>
              <a:rPr lang="en-US" dirty="0"/>
              <a:t>Secondary text font size must be ≥ 24 pt.</a:t>
            </a:r>
          </a:p>
          <a:p>
            <a:pPr marL="239713" indent="-239713"/>
            <a:r>
              <a:rPr lang="en-US" dirty="0"/>
              <a:t>All other text font size should be ≥ 24 </a:t>
            </a:r>
            <a:r>
              <a:rPr lang="en-US" dirty="0" err="1"/>
              <a:t>pt</a:t>
            </a:r>
            <a:r>
              <a:rPr lang="en-US" dirty="0"/>
              <a:t>, unless a smaller font is absolutely necessary.</a:t>
            </a:r>
          </a:p>
          <a:p>
            <a:pPr marL="239713" indent="-239713"/>
            <a:r>
              <a:rPr lang="en-US" dirty="0"/>
              <a:t>Font sizes (including labels on diagrams &amp; graphs) must always be ≥ 20 pt.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Guidelines for Effective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9713" indent="-239713"/>
            <a:r>
              <a:rPr lang="en-US" dirty="0"/>
              <a:t>Keep concepts as simple as possible.</a:t>
            </a:r>
          </a:p>
          <a:p>
            <a:pPr marL="239713" indent="-239713"/>
            <a:r>
              <a:rPr lang="en-US" dirty="0"/>
              <a:t>Limit each slide to one main idea.</a:t>
            </a:r>
          </a:p>
          <a:p>
            <a:pPr marL="239713" indent="-239713"/>
            <a:r>
              <a:rPr lang="en-US" dirty="0"/>
              <a:t>Use several simple diagrams rather than one complex diagram.</a:t>
            </a:r>
          </a:p>
          <a:p>
            <a:pPr marL="239713" indent="-239713"/>
            <a:r>
              <a:rPr lang="en-US" dirty="0"/>
              <a:t>Use equations only if concepts cannot be clearly explained without equations.</a:t>
            </a:r>
          </a:p>
          <a:p>
            <a:pPr marL="239713" indent="-239713"/>
            <a:r>
              <a:rPr lang="en-US" dirty="0"/>
              <a:t>Use duplicate copies of slides that will be used more than once during the presentation.</a:t>
            </a:r>
          </a:p>
          <a:p>
            <a:pPr lvl="1"/>
            <a:r>
              <a:rPr lang="en-US" dirty="0"/>
              <a:t>Do not plan to go back to a slide during the presentation.</a:t>
            </a:r>
          </a:p>
          <a:p>
            <a:pPr marL="239713" indent="-239713"/>
            <a:r>
              <a:rPr lang="en-US" dirty="0"/>
              <a:t>Rehearse the presentation aloud, preferably </a:t>
            </a:r>
            <a:r>
              <a:rPr lang="en-US" dirty="0" smtClean="0"/>
              <a:t>to a </a:t>
            </a:r>
            <a:r>
              <a:rPr lang="en-US" dirty="0"/>
              <a:t>group of colleagues.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04800"/>
            <a:ext cx="11785600" cy="609600"/>
          </a:xfrm>
        </p:spPr>
        <p:txBody>
          <a:bodyPr>
            <a:noAutofit/>
          </a:bodyPr>
          <a:lstStyle/>
          <a:p>
            <a:r>
              <a:rPr lang="en-US" sz="4000" dirty="0"/>
              <a:t>Additional Guidelines for Effective </a:t>
            </a:r>
            <a:r>
              <a:rPr lang="en-US" sz="4000" dirty="0" smtClean="0"/>
              <a:t> Recorded Presentations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11785600" cy="5257800"/>
          </a:xfrm>
        </p:spPr>
        <p:txBody>
          <a:bodyPr>
            <a:normAutofit/>
          </a:bodyPr>
          <a:lstStyle/>
          <a:p>
            <a:pPr marL="239713" indent="-239713"/>
            <a:r>
              <a:rPr lang="en-US" dirty="0"/>
              <a:t>Practice transition sentences as you advance to the next slide to sound more cohesive.</a:t>
            </a:r>
          </a:p>
          <a:p>
            <a:pPr marL="239713" indent="-239713"/>
            <a:r>
              <a:rPr lang="en-US" dirty="0" smtClean="0"/>
              <a:t>Unless </a:t>
            </a:r>
            <a:r>
              <a:rPr lang="en-US" dirty="0"/>
              <a:t>you are the only author, use “we” instead of “I</a:t>
            </a:r>
            <a:r>
              <a:rPr lang="en-US" dirty="0" smtClean="0"/>
              <a:t>”.</a:t>
            </a:r>
          </a:p>
          <a:p>
            <a:pPr marL="239713" indent="-239713"/>
            <a:r>
              <a:rPr lang="en-US" dirty="0" smtClean="0"/>
              <a:t>Motion on the screen is useful to engage the audience attention of a streamed presentation.</a:t>
            </a:r>
          </a:p>
          <a:p>
            <a:pPr marL="239713" indent="-239713"/>
            <a:r>
              <a:rPr lang="en-US" dirty="0" smtClean="0"/>
              <a:t>It is strongly recommended that you embed a video of you talking in a corner of the slideshow.</a:t>
            </a:r>
          </a:p>
          <a:p>
            <a:pPr marL="639734" lvl="1" indent="-239713"/>
            <a:r>
              <a:rPr lang="en-US" dirty="0" smtClean="0"/>
              <a:t>If embedded video, it is best to leave a corner of the slide blank.</a:t>
            </a:r>
          </a:p>
          <a:p>
            <a:pPr marL="239713" indent="-239713"/>
            <a:r>
              <a:rPr lang="en-US" dirty="0" smtClean="0"/>
              <a:t>Additionally, use animation (slide 11) and use the embedded pointing tools within </a:t>
            </a:r>
            <a:r>
              <a:rPr lang="en-US" dirty="0" err="1" smtClean="0"/>
              <a:t>Powerpoint</a:t>
            </a:r>
            <a:r>
              <a:rPr lang="en-US" dirty="0"/>
              <a:t> </a:t>
            </a:r>
            <a:r>
              <a:rPr lang="en-US" dirty="0" smtClean="0"/>
              <a:t>to help focus viewers’ attention.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Title Slide</a:t>
            </a:r>
          </a:p>
          <a:p>
            <a:pPr marL="239713" indent="-239713"/>
            <a:r>
              <a:rPr lang="en-US" dirty="0"/>
              <a:t>Outline Slide</a:t>
            </a:r>
          </a:p>
          <a:p>
            <a:pPr marL="457167" lvl="1" indent="0">
              <a:buNone/>
            </a:pPr>
            <a:r>
              <a:rPr lang="en-US" dirty="0"/>
              <a:t>(outline of the presentation, not the paper)</a:t>
            </a:r>
          </a:p>
          <a:p>
            <a:pPr marL="239713" indent="-239713"/>
            <a:r>
              <a:rPr lang="en-US" dirty="0"/>
              <a:t>Introduction, Motivation, Problems or Challenges</a:t>
            </a:r>
          </a:p>
          <a:p>
            <a:pPr marL="239713" indent="-239713"/>
            <a:r>
              <a:rPr lang="en-US" dirty="0"/>
              <a:t>Details of Work </a:t>
            </a:r>
          </a:p>
          <a:p>
            <a:pPr marL="239713" indent="-239713"/>
            <a:r>
              <a:rPr lang="en-US" dirty="0"/>
              <a:t>Comparison of Results with Previously Reported Work</a:t>
            </a:r>
          </a:p>
          <a:p>
            <a:pPr marL="239713" indent="-239713"/>
            <a:r>
              <a:rPr lang="en-US" dirty="0"/>
              <a:t>Conclusion Slide</a:t>
            </a:r>
          </a:p>
          <a:p>
            <a:pPr marL="239713" indent="-239713"/>
            <a:r>
              <a:rPr lang="en-US" dirty="0"/>
              <a:t>Backup Slide(s)</a:t>
            </a:r>
          </a:p>
          <a:p>
            <a:pPr marL="457167" lvl="1" indent="0">
              <a:buNone/>
            </a:pPr>
            <a:r>
              <a:rPr lang="en-US" dirty="0"/>
              <a:t>(for potential use during question &amp; answer period)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198907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SessionID</a:t>
            </a:r>
            <a:r>
              <a:rPr lang="en-US" dirty="0" smtClean="0">
                <a:solidFill>
                  <a:schemeClr val="bg1"/>
                </a:solidFill>
              </a:rPr>
              <a:t> (e.g., TF1.4 or CB2.3)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1273</Words>
  <Application>Microsoft Office PowerPoint</Application>
  <PresentationFormat>Widescreen</PresentationFormat>
  <Paragraphs>173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HG丸ｺﾞｼｯｸM-PRO</vt:lpstr>
      <vt:lpstr>Trebuchet MS</vt:lpstr>
      <vt:lpstr>Office Theme</vt:lpstr>
      <vt:lpstr>1_Custom Design</vt:lpstr>
      <vt:lpstr>Custom Design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Additional Guidelines for Effective  Recorded Presentations</vt:lpstr>
      <vt:lpstr>Presentation Flow</vt:lpstr>
      <vt:lpstr>Use Outline Slide as Section Breaks</vt:lpstr>
      <vt:lpstr>Text Slides</vt:lpstr>
      <vt:lpstr>Successively Focus Audience on Slide Content</vt:lpstr>
      <vt:lpstr>Slide Footer</vt:lpstr>
      <vt:lpstr>Graphs and Diagrams</vt:lpstr>
      <vt:lpstr>Example of Good Figure</vt:lpstr>
      <vt:lpstr>Example of Bad Figure</vt:lpstr>
      <vt:lpstr>Saving your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keywords>No Markings</cp:keywords>
  <cp:lastModifiedBy>Deidre Artis</cp:lastModifiedBy>
  <cp:revision>113</cp:revision>
  <dcterms:created xsi:type="dcterms:W3CDTF">2010-03-09T10:50:31Z</dcterms:created>
  <dcterms:modified xsi:type="dcterms:W3CDTF">2020-05-15T16:14:04Z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114919a4-4948-4653-a2a6-d0c56c83ddf6</vt:lpwstr>
  </property>
  <property fmtid="{D5CDD505-2E9C-101B-9397-08002B2CF9AE}" pid="3" name="XilinxClassification">
    <vt:lpwstr>No Markings</vt:lpwstr>
  </property>
</Properties>
</file>